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4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85" r:id="rId9"/>
    <p:sldId id="263" r:id="rId10"/>
    <p:sldId id="286" r:id="rId11"/>
    <p:sldId id="264" r:id="rId12"/>
    <p:sldId id="287" r:id="rId13"/>
    <p:sldId id="265" r:id="rId14"/>
    <p:sldId id="288" r:id="rId15"/>
    <p:sldId id="266" r:id="rId16"/>
    <p:sldId id="289" r:id="rId17"/>
    <p:sldId id="267" r:id="rId18"/>
    <p:sldId id="290" r:id="rId19"/>
    <p:sldId id="268" r:id="rId20"/>
    <p:sldId id="291" r:id="rId21"/>
    <p:sldId id="269" r:id="rId22"/>
    <p:sldId id="292" r:id="rId23"/>
    <p:sldId id="270" r:id="rId24"/>
    <p:sldId id="293" r:id="rId25"/>
    <p:sldId id="271" r:id="rId26"/>
    <p:sldId id="294" r:id="rId27"/>
    <p:sldId id="272" r:id="rId28"/>
    <p:sldId id="295" r:id="rId29"/>
    <p:sldId id="273" r:id="rId30"/>
    <p:sldId id="296" r:id="rId31"/>
    <p:sldId id="274" r:id="rId32"/>
    <p:sldId id="297" r:id="rId33"/>
    <p:sldId id="275" r:id="rId34"/>
    <p:sldId id="298" r:id="rId35"/>
    <p:sldId id="276" r:id="rId36"/>
    <p:sldId id="299" r:id="rId37"/>
    <p:sldId id="277" r:id="rId38"/>
    <p:sldId id="300" r:id="rId39"/>
    <p:sldId id="307" r:id="rId40"/>
    <p:sldId id="308" r:id="rId41"/>
    <p:sldId id="278" r:id="rId42"/>
    <p:sldId id="301" r:id="rId43"/>
    <p:sldId id="279" r:id="rId44"/>
    <p:sldId id="302" r:id="rId45"/>
    <p:sldId id="280" r:id="rId46"/>
    <p:sldId id="303" r:id="rId47"/>
    <p:sldId id="281" r:id="rId48"/>
    <p:sldId id="304" r:id="rId49"/>
    <p:sldId id="282" r:id="rId50"/>
    <p:sldId id="305" r:id="rId51"/>
    <p:sldId id="283" r:id="rId52"/>
    <p:sldId id="306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26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742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B5FB8-03B7-48F8-9594-D2C1D236F1A2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56595-0082-4817-8205-F94527AE0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67544" y="24208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Управляющая кнопка: настраиваемая 5">
            <a:hlinkClick r:id="" action="ppaction://hlinkshowjump?jump=nextslide" highlightClick="1"/>
          </p:cNvPr>
          <p:cNvSpPr/>
          <p:nvPr userDrawn="1"/>
        </p:nvSpPr>
        <p:spPr>
          <a:xfrm>
            <a:off x="3347864" y="5733256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C000"/>
                </a:solidFill>
                <a:latin typeface="Book Antiqua" pitchFamily="18" charset="0"/>
                <a:cs typeface="Aharoni" pitchFamily="2" charset="-79"/>
              </a:rPr>
              <a:t>Ответ</a:t>
            </a:r>
            <a:endParaRPr lang="ru-RU" sz="3200" b="1" i="1" dirty="0">
              <a:solidFill>
                <a:srgbClr val="FFC000"/>
              </a:solidFill>
              <a:latin typeface="Book Antiqua" pitchFamily="18" charset="0"/>
              <a:cs typeface="Aharoni" pitchFamily="2" charset="-79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льный отве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67544" y="20608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Управляющая кнопка: настраиваемая 5">
            <a:hlinkClick r:id="rId2" action="ppaction://hlinksldjump" highlightClick="1"/>
          </p:cNvPr>
          <p:cNvSpPr/>
          <p:nvPr userDrawn="1"/>
        </p:nvSpPr>
        <p:spPr>
          <a:xfrm>
            <a:off x="3491880" y="5949280"/>
            <a:ext cx="2448272" cy="4320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C000"/>
                </a:solidFill>
              </a:rPr>
              <a:t>Выбор темы</a:t>
            </a:r>
            <a:endParaRPr lang="ru-RU" sz="2000" b="1" i="1" dirty="0">
              <a:solidFill>
                <a:srgbClr val="FFC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26" Type="http://schemas.openxmlformats.org/officeDocument/2006/relationships/slide" Target="slide51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49.xml"/><Relationship Id="rId2" Type="http://schemas.openxmlformats.org/officeDocument/2006/relationships/slide" Target="slide3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47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23" Type="http://schemas.openxmlformats.org/officeDocument/2006/relationships/slide" Target="slide45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82" name="Picture 10" descr="https://pklnau.ru/wp-content/uploads/2019/05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0568" y="0"/>
            <a:ext cx="10203009" cy="721804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23528" y="5661248"/>
            <a:ext cx="80852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Интерактивная викторина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самостоятельная часть речи, которая обозначает число, количество и порядок предметов. Отвечает на вопросы: сколько? который? 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Какие части речи могут иметь род, число, падеж, время и лицо?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Имя существительное, имя прилагательное, имя числительное и местоимение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такое предложение?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Предложение – это слово или несколько слов, которые выражают законченную мысль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Какие бывают виды предложений по количеству грамматических основ?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простое и сложное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Какие члены предложения являются главными?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подлежащее и сказуемое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Сколько грамматических основ может быть в сложном предложении?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399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784"/>
                <a:gridCol w="1303243"/>
                <a:gridCol w="1303243"/>
                <a:gridCol w="1303243"/>
                <a:gridCol w="1303243"/>
                <a:gridCol w="1303243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chemeClr val="bg1"/>
                          </a:solidFill>
                        </a:rPr>
                        <a:t>Части речи</a:t>
                      </a:r>
                      <a:endParaRPr lang="ru-RU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  <a:hlinkClick r:id="rId2" action="ppaction://hlinksldjump"/>
                        </a:rPr>
                        <a:t>10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3" action="ppaction://hlinksldjump"/>
                        </a:rPr>
                        <a:t>20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4" action="ppaction://hlinksldjump"/>
                        </a:rPr>
                        <a:t>30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5" action="ppaction://hlinksldjump"/>
                        </a:rPr>
                        <a:t>40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6" action="ppaction://hlinksldjump"/>
                        </a:rPr>
                        <a:t>50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chemeClr val="bg1"/>
                          </a:solidFill>
                        </a:rPr>
                        <a:t>Предложение </a:t>
                      </a:r>
                      <a:endParaRPr lang="ru-RU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7" action="ppaction://hlinksldjump"/>
                        </a:rPr>
                        <a:t>10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8" action="ppaction://hlinksldjump"/>
                        </a:rPr>
                        <a:t>20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9" action="ppaction://hlinksldjump"/>
                        </a:rPr>
                        <a:t>30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10" action="ppaction://hlinksldjump"/>
                        </a:rPr>
                        <a:t>40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11" action="ppaction://hlinksldjump"/>
                        </a:rPr>
                        <a:t>50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chemeClr val="bg1"/>
                          </a:solidFill>
                        </a:rPr>
                        <a:t>Состав слова</a:t>
                      </a:r>
                      <a:endParaRPr lang="ru-RU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12" action="ppaction://hlinksldjump"/>
                        </a:rPr>
                        <a:t>10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13" action="ppaction://hlinksldjump"/>
                        </a:rPr>
                        <a:t>20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14" action="ppaction://hlinksldjump"/>
                        </a:rPr>
                        <a:t>30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15" action="ppaction://hlinksldjump"/>
                        </a:rPr>
                        <a:t>40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16" action="ppaction://hlinksldjump"/>
                        </a:rPr>
                        <a:t>50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chemeClr val="bg1"/>
                          </a:solidFill>
                        </a:rPr>
                        <a:t>Фонетика</a:t>
                      </a:r>
                      <a:endParaRPr lang="ru-RU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17" action="ppaction://hlinksldjump"/>
                        </a:rPr>
                        <a:t>10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18" action="ppaction://hlinksldjump"/>
                        </a:rPr>
                        <a:t>20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19" action="ppaction://hlinksldjump"/>
                        </a:rPr>
                        <a:t>30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20" action="ppaction://hlinksldjump"/>
                        </a:rPr>
                        <a:t>40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21" action="ppaction://hlinksldjump"/>
                        </a:rPr>
                        <a:t>50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chemeClr val="bg1"/>
                          </a:solidFill>
                        </a:rPr>
                        <a:t>Пословицы</a:t>
                      </a:r>
                      <a:endParaRPr lang="ru-RU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22" action="ppaction://hlinksldjump"/>
                        </a:rPr>
                        <a:t>10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23" action="ppaction://hlinksldjump"/>
                        </a:rPr>
                        <a:t>20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24" action="ppaction://hlinksldjump"/>
                        </a:rPr>
                        <a:t>30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25" action="ppaction://hlinksldjump"/>
                        </a:rPr>
                        <a:t>40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hlinkClick r:id="rId26" action="ppaction://hlinksldjump"/>
                        </a:rPr>
                        <a:t>50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95000">
                          <a:schemeClr val="accent5"/>
                        </a:gs>
                        <a:gs pos="40000">
                          <a:schemeClr val="tx2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2 и более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Определите, какое предложение? Простое или сложное? Почему?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Гремел гром, и ярко сверкала молния.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предложение сложное, потому что в предложении 2 грамматические основы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Назовите части слова.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корень, приставка, суффикс, окончание, основа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Окончание – это…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изменяемая часть слова, которая служит для связи слов в словосочетании и предложении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Какую часть слов выделяют дугой ?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корень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Основа слова – это…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Имя существительное – это…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часть слова, без окончания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Выполните разбор слова «красота» по составу.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крас</a:t>
            </a:r>
            <a:r>
              <a:rPr lang="ru-RU" b="1" dirty="0" smtClean="0"/>
              <a:t> — корень, </a:t>
            </a:r>
            <a:br>
              <a:rPr lang="ru-RU" b="1" dirty="0" smtClean="0"/>
            </a:br>
            <a:r>
              <a:rPr lang="ru-RU" b="1" dirty="0" smtClean="0"/>
              <a:t>от — суффикс, </a:t>
            </a:r>
            <a:br>
              <a:rPr lang="ru-RU" b="1" dirty="0" smtClean="0"/>
            </a:br>
            <a:r>
              <a:rPr lang="ru-RU" b="1" dirty="0" smtClean="0"/>
              <a:t>а — окончание, </a:t>
            </a:r>
            <a:br>
              <a:rPr lang="ru-RU" b="1" dirty="0" smtClean="0"/>
            </a:br>
            <a:r>
              <a:rPr lang="ru-RU" b="1" dirty="0" smtClean="0"/>
              <a:t>красот — основа слова.</a:t>
            </a:r>
            <a:endParaRPr lang="ru-RU" b="1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Именно это является наименьшей единицей устной речи</a:t>
            </a:r>
            <a:endParaRPr lang="ru-RU" b="1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143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Звук</a:t>
            </a:r>
            <a:endParaRPr lang="ru-RU" dirty="0">
              <a:latin typeface="Times New Roman" pitchFamily="18" charset="0"/>
            </a:endParaRPr>
          </a:p>
        </p:txBody>
      </p:sp>
      <p:pic>
        <p:nvPicPr>
          <p:cNvPr id="20484" name="Picture 4" descr="https://project-backup.gym1505.ru/sites/default/files/project/proj-24295/leadership-blog-126-july-7-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348880"/>
            <a:ext cx="3948087" cy="2592314"/>
          </a:xfrm>
          <a:prstGeom prst="rect">
            <a:avLst/>
          </a:prstGeom>
          <a:ln w="190500" cap="sq">
            <a:solidFill>
              <a:schemeClr val="bg2">
                <a:lumMod val="20000"/>
                <a:lumOff val="8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Этому числу равно количество букв русского алфавита</a:t>
            </a:r>
            <a:endParaRPr lang="ru-RU" b="1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Calibri" pitchFamily="34" charset="0"/>
              </a:rPr>
              <a:t>33 буквы</a:t>
            </a:r>
            <a:endParaRPr lang="ru-RU" b="1" dirty="0">
              <a:latin typeface="Calibri" pitchFamily="34" charset="0"/>
            </a:endParaRPr>
          </a:p>
        </p:txBody>
      </p:sp>
      <p:pic>
        <p:nvPicPr>
          <p:cNvPr id="18434" name="Picture 2" descr="https://avatars.mds.yandex.net/i?id=9efcc84d5d04087c8588ec752d99431dda29f7e0-8206955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16832"/>
            <a:ext cx="6984403" cy="2808312"/>
          </a:xfrm>
          <a:prstGeom prst="rect">
            <a:avLst/>
          </a:prstGeom>
          <a:ln w="190500" cap="sq">
            <a:solidFill>
              <a:schemeClr val="bg2">
                <a:lumMod val="20000"/>
                <a:lumOff val="8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cs typeface="Arial" panose="020B0604020202020204" pitchFamily="34" charset="0"/>
              </a:rPr>
              <a:t>Прочитайте транскрипцию </a:t>
            </a:r>
            <a:br>
              <a:rPr lang="ru-RU" b="1" dirty="0" smtClean="0">
                <a:cs typeface="Arial" panose="020B0604020202020204" pitchFamily="34" charset="0"/>
              </a:rPr>
            </a:br>
            <a:r>
              <a:rPr lang="ru-RU" b="1" dirty="0" smtClean="0">
                <a:cs typeface="Arial" panose="020B0604020202020204" pitchFamily="34" charset="0"/>
              </a:rPr>
              <a:t/>
            </a:r>
            <a:br>
              <a:rPr lang="ru-RU" b="1" dirty="0" smtClean="0">
                <a:cs typeface="Arial" panose="020B0604020202020204" pitchFamily="34" charset="0"/>
              </a:rPr>
            </a:br>
            <a:r>
              <a:rPr lang="en-US" sz="4900" b="1" dirty="0" smtClean="0"/>
              <a:t>[</a:t>
            </a:r>
            <a:r>
              <a:rPr lang="ru-RU" sz="4900" b="1" dirty="0" smtClean="0"/>
              <a:t>в </a:t>
            </a:r>
            <a:r>
              <a:rPr lang="ru-RU" sz="4900" b="1" dirty="0" err="1" smtClean="0"/>
              <a:t>р</a:t>
            </a:r>
            <a:r>
              <a:rPr lang="ru-RU" sz="4900" b="1" dirty="0" smtClean="0"/>
              <a:t> а с</a:t>
            </a:r>
            <a:r>
              <a:rPr lang="en-US" sz="4900" b="1" dirty="0" smtClean="0"/>
              <a:t>’</a:t>
            </a:r>
            <a:r>
              <a:rPr lang="ru-RU" sz="4900" b="1" dirty="0" smtClean="0"/>
              <a:t>и </a:t>
            </a:r>
            <a:r>
              <a:rPr lang="ru-RU" sz="4900" b="1" dirty="0" err="1" smtClean="0"/>
              <a:t>й</a:t>
            </a:r>
            <a:r>
              <a:rPr lang="en-US" sz="4900" b="1" dirty="0" smtClean="0"/>
              <a:t>’</a:t>
            </a:r>
            <a:r>
              <a:rPr lang="ru-RU" sz="4900" b="1" dirty="0" smtClean="0"/>
              <a:t>и  в </a:t>
            </a:r>
            <a:r>
              <a:rPr lang="ru-RU" sz="4900" b="1" dirty="0" err="1" smtClean="0"/>
              <a:t>ы</a:t>
            </a:r>
            <a:r>
              <a:rPr lang="ru-RU" sz="4900" b="1" dirty="0" smtClean="0"/>
              <a:t> </a:t>
            </a:r>
            <a:r>
              <a:rPr lang="ru-RU" sz="4900" b="1" dirty="0" err="1" smtClean="0"/>
              <a:t>п</a:t>
            </a:r>
            <a:r>
              <a:rPr lang="ru-RU" sz="4900" b="1" dirty="0" smtClean="0"/>
              <a:t> а л    а б</a:t>
            </a:r>
            <a:r>
              <a:rPr lang="en-US" sz="4900" b="1" dirty="0" smtClean="0"/>
              <a:t>’</a:t>
            </a:r>
            <a:r>
              <a:rPr lang="ru-RU" sz="4900" b="1" dirty="0" smtClean="0"/>
              <a:t>и л</a:t>
            </a:r>
            <a:r>
              <a:rPr lang="en-US" sz="4900" b="1" dirty="0" smtClean="0"/>
              <a:t>’</a:t>
            </a:r>
            <a:r>
              <a:rPr lang="ru-RU" sz="4900" b="1" dirty="0" err="1" smtClean="0"/>
              <a:t>н</a:t>
            </a:r>
            <a:r>
              <a:rPr lang="ru-RU" sz="4900" b="1" dirty="0" smtClean="0"/>
              <a:t> </a:t>
            </a:r>
            <a:r>
              <a:rPr lang="ru-RU" sz="4900" b="1" dirty="0" err="1" smtClean="0"/>
              <a:t>ы</a:t>
            </a:r>
            <a:r>
              <a:rPr lang="ru-RU" sz="4900" b="1" dirty="0" smtClean="0"/>
              <a:t> </a:t>
            </a:r>
            <a:r>
              <a:rPr lang="ru-RU" sz="4900" b="1" dirty="0" err="1" smtClean="0"/>
              <a:t>й</a:t>
            </a:r>
            <a:r>
              <a:rPr lang="en-US" sz="4900" b="1" dirty="0" smtClean="0"/>
              <a:t>’</a:t>
            </a:r>
            <a:r>
              <a:rPr lang="ru-RU" sz="4900" b="1" dirty="0" smtClean="0"/>
              <a:t>  с</a:t>
            </a:r>
            <a:r>
              <a:rPr lang="en-US" sz="4900" b="1" dirty="0" smtClean="0"/>
              <a:t>’</a:t>
            </a:r>
            <a:r>
              <a:rPr lang="ru-RU" sz="4900" b="1" dirty="0" err="1" smtClean="0"/>
              <a:t>н</a:t>
            </a:r>
            <a:r>
              <a:rPr lang="en-US" sz="4900" b="1" dirty="0" smtClean="0"/>
              <a:t>’</a:t>
            </a:r>
            <a:r>
              <a:rPr lang="ru-RU" sz="4900" b="1" dirty="0" smtClean="0"/>
              <a:t>э к</a:t>
            </a:r>
            <a:r>
              <a:rPr lang="en-US" sz="4900" b="1" dirty="0" smtClean="0"/>
              <a:t>]</a:t>
            </a:r>
            <a:endParaRPr lang="ru-RU" sz="4900" b="1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r>
              <a:rPr lang="ru-RU" b="1" dirty="0" smtClean="0"/>
              <a:t>В России выпал обильный снег</a:t>
            </a:r>
            <a:endParaRPr lang="ru-RU" b="1" dirty="0"/>
          </a:p>
        </p:txBody>
      </p:sp>
      <p:pic>
        <p:nvPicPr>
          <p:cNvPr id="16386" name="Picture 2" descr="https://avatars.mds.yandex.net/i?id=7aeaa176586d8d7ef936a404dfc6cd7d839afb5e-8239632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12776"/>
            <a:ext cx="6504631" cy="3672408"/>
          </a:xfrm>
          <a:prstGeom prst="rect">
            <a:avLst/>
          </a:prstGeom>
          <a:ln w="190500" cap="sq">
            <a:solidFill>
              <a:schemeClr val="bg2">
                <a:lumMod val="20000"/>
                <a:lumOff val="8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a typeface="Calibri" panose="020F0502020204030204" pitchFamily="34" charset="0"/>
                <a:cs typeface="Arial" panose="020B0604020202020204" pitchFamily="34" charset="0"/>
              </a:rPr>
              <a:t>В каком слове есть звук [</a:t>
            </a:r>
            <a:r>
              <a:rPr lang="ru-RU" b="1" dirty="0" err="1" smtClean="0">
                <a:ea typeface="Calibri" panose="020F0502020204030204" pitchFamily="34" charset="0"/>
                <a:cs typeface="Arial" panose="020B0604020202020204" pitchFamily="34" charset="0"/>
              </a:rPr>
              <a:t>д</a:t>
            </a:r>
            <a:r>
              <a:rPr lang="ru-RU" b="1" dirty="0" smtClean="0">
                <a:ea typeface="Calibri" panose="020F0502020204030204" pitchFamily="34" charset="0"/>
                <a:cs typeface="Arial" panose="020B0604020202020204" pitchFamily="34" charset="0"/>
              </a:rPr>
              <a:t>']:</a:t>
            </a:r>
            <a:br>
              <a:rPr lang="ru-RU" b="1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ea typeface="Calibri" panose="020F0502020204030204" pitchFamily="34" charset="0"/>
                <a:cs typeface="Arial" panose="020B0604020202020204" pitchFamily="34" charset="0"/>
              </a:rPr>
              <a:t> а) подпись; </a:t>
            </a:r>
            <a:br>
              <a:rPr lang="ru-RU" b="1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ea typeface="Calibri" panose="020F0502020204030204" pitchFamily="34" charset="0"/>
                <a:cs typeface="Arial" panose="020B0604020202020204" pitchFamily="34" charset="0"/>
              </a:rPr>
              <a:t>б) ходьба; </a:t>
            </a:r>
            <a:br>
              <a:rPr lang="ru-RU" b="1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ea typeface="Calibri" panose="020F0502020204030204" pitchFamily="34" charset="0"/>
                <a:cs typeface="Arial" panose="020B0604020202020204" pitchFamily="34" charset="0"/>
              </a:rPr>
              <a:t>в) гвоздь; </a:t>
            </a:r>
            <a:br>
              <a:rPr lang="ru-RU" b="1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ea typeface="Calibri" panose="020F0502020204030204" pitchFamily="34" charset="0"/>
                <a:cs typeface="Arial" panose="020B0604020202020204" pitchFamily="34" charset="0"/>
              </a:rPr>
              <a:t>г) грядка?</a:t>
            </a:r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Имя Существительное – это самостоятельная часть речи, которая обозначает предмет и отвечает на вопросы «Кто?» и «Что?»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a typeface="Calibri" panose="020F0502020204030204" pitchFamily="34" charset="0"/>
                <a:cs typeface="Arial" panose="020B0604020202020204" pitchFamily="34" charset="0"/>
              </a:rPr>
              <a:t>хо[</a:t>
            </a:r>
            <a:r>
              <a:rPr lang="ru-RU" b="1" dirty="0" err="1" smtClean="0">
                <a:ea typeface="Calibri" panose="020F0502020204030204" pitchFamily="34" charset="0"/>
                <a:cs typeface="Arial" panose="020B0604020202020204" pitchFamily="34" charset="0"/>
              </a:rPr>
              <a:t>д</a:t>
            </a:r>
            <a:r>
              <a:rPr lang="ru-RU" b="1" dirty="0" smtClean="0">
                <a:ea typeface="Calibri" panose="020F0502020204030204" pitchFamily="34" charset="0"/>
                <a:cs typeface="Arial" panose="020B0604020202020204" pitchFamily="34" charset="0"/>
              </a:rPr>
              <a:t>']ба</a:t>
            </a:r>
            <a:endParaRPr lang="ru-RU" b="1" i="1" dirty="0" smtClean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cs typeface="Times New Roman" pitchFamily="18" charset="0"/>
              </a:rPr>
              <a:t>Как изучающим фонетику может помочь фраза</a:t>
            </a:r>
            <a:br>
              <a:rPr lang="ru-RU" b="1" i="1" dirty="0" smtClean="0">
                <a:cs typeface="Times New Roman" pitchFamily="18" charset="0"/>
              </a:rPr>
            </a:br>
            <a:r>
              <a:rPr lang="ru-RU" b="1" dirty="0" smtClean="0">
                <a:cs typeface="Times New Roman" pitchFamily="18" charset="0"/>
              </a:rPr>
              <a:t> «Пастух Фока, хочешь щец?»</a:t>
            </a:r>
            <a:endParaRPr lang="ru-RU" b="1" dirty="0"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a typeface="Calibri" panose="020F0502020204030204" pitchFamily="34" charset="0"/>
                <a:cs typeface="Times New Roman" pitchFamily="18" charset="0"/>
              </a:rPr>
              <a:t>В данной фразе собраны</a:t>
            </a:r>
            <a:br>
              <a:rPr lang="ru-RU" b="1" dirty="0" smtClean="0">
                <a:ea typeface="Calibri" panose="020F0502020204030204" pitchFamily="34" charset="0"/>
                <a:cs typeface="Times New Roman" pitchFamily="18" charset="0"/>
              </a:rPr>
            </a:br>
            <a:r>
              <a:rPr lang="ru-RU" b="1" dirty="0" smtClean="0">
                <a:ea typeface="Calibri" panose="020F0502020204030204" pitchFamily="34" charset="0"/>
                <a:cs typeface="Times New Roman" pitchFamily="18" charset="0"/>
              </a:rPr>
              <a:t> все глухие согласные</a:t>
            </a:r>
            <a:r>
              <a:rPr lang="ru-RU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Продолжи пословицы</a:t>
            </a:r>
            <a:endParaRPr lang="ru-RU" sz="4000" b="1" dirty="0"/>
          </a:p>
        </p:txBody>
      </p:sp>
      <p:pic>
        <p:nvPicPr>
          <p:cNvPr id="3" name="Picture 7" descr="Screenshot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119813" cy="327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510</a:t>
            </a:r>
            <a:endParaRPr lang="ru-RU" dirty="0"/>
          </a:p>
        </p:txBody>
      </p:sp>
      <p:pic>
        <p:nvPicPr>
          <p:cNvPr id="3" name="Picture 7" descr="Screenshot_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548680"/>
            <a:ext cx="4858975" cy="5112569"/>
          </a:xfrm>
          <a:prstGeom prst="rect">
            <a:avLst/>
          </a:prstGeom>
          <a:ln w="190500" cap="sq">
            <a:solidFill>
              <a:schemeClr val="bg2">
                <a:lumMod val="20000"/>
                <a:lumOff val="8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Подбери пословицу к рисунку</a:t>
            </a:r>
            <a:endParaRPr lang="ru-RU" sz="4000" b="1" dirty="0"/>
          </a:p>
        </p:txBody>
      </p:sp>
      <p:pic>
        <p:nvPicPr>
          <p:cNvPr id="4" name="Picture 7" descr="Screenshot_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412776"/>
            <a:ext cx="4176712" cy="4176712"/>
          </a:xfrm>
          <a:prstGeom prst="rect">
            <a:avLst/>
          </a:prstGeom>
          <a:ln w="190500" cap="sq">
            <a:solidFill>
              <a:schemeClr val="bg2">
                <a:lumMod val="20000"/>
                <a:lumOff val="8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 двумя зайцами погонишься – ни одного не поймаешь</a:t>
            </a:r>
            <a:endParaRPr lang="ru-RU" b="1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Составь из данных слов пословицу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>
                <a:cs typeface="Times New Roman" pitchFamily="18" charset="0"/>
              </a:rPr>
              <a:t>Глаз, бревно, соринка, замечать, видеть, чужой, свой.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cs typeface="Times New Roman" pitchFamily="18" charset="0"/>
              </a:rPr>
              <a:t>В чужом глазу соринку видишь, в своем бревна не замечаешь.</a:t>
            </a:r>
            <a:endParaRPr lang="ru-RU" b="1" dirty="0"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 </a:t>
            </a:r>
            <a:r>
              <a:rPr lang="ru-RU" b="1" i="1" dirty="0" smtClean="0">
                <a:cs typeface="Times New Roman" pitchFamily="18" charset="0"/>
              </a:rPr>
              <a:t>Пословица, тебя мы знаем,</a:t>
            </a:r>
            <a:r>
              <a:rPr lang="ru-RU" i="1" dirty="0" smtClean="0">
                <a:cs typeface="Times New Roman" pitchFamily="18" charset="0"/>
              </a:rPr>
              <a:t/>
            </a:r>
            <a:br>
              <a:rPr lang="ru-RU" i="1" dirty="0" smtClean="0">
                <a:cs typeface="Times New Roman" pitchFamily="18" charset="0"/>
              </a:rPr>
            </a:br>
            <a:r>
              <a:rPr lang="ru-RU" b="1" i="1" dirty="0" smtClean="0">
                <a:cs typeface="Times New Roman" pitchFamily="18" charset="0"/>
              </a:rPr>
              <a:t> Но не такою ты была:</a:t>
            </a:r>
            <a:r>
              <a:rPr lang="ru-RU" i="1" dirty="0" smtClean="0">
                <a:cs typeface="Times New Roman" pitchFamily="18" charset="0"/>
              </a:rPr>
              <a:t/>
            </a:r>
            <a:br>
              <a:rPr lang="ru-RU" i="1" dirty="0" smtClean="0">
                <a:cs typeface="Times New Roman" pitchFamily="18" charset="0"/>
              </a:rPr>
            </a:br>
            <a:r>
              <a:rPr lang="ru-RU" b="1" i="1" dirty="0" smtClean="0">
                <a:cs typeface="Times New Roman" pitchFamily="18" charset="0"/>
              </a:rPr>
              <a:t> Неужто буква озорная</a:t>
            </a:r>
            <a:r>
              <a:rPr lang="ru-RU" i="1" dirty="0" smtClean="0">
                <a:cs typeface="Times New Roman" pitchFamily="18" charset="0"/>
              </a:rPr>
              <a:t/>
            </a:r>
            <a:br>
              <a:rPr lang="ru-RU" i="1" dirty="0" smtClean="0">
                <a:cs typeface="Times New Roman" pitchFamily="18" charset="0"/>
              </a:rPr>
            </a:br>
            <a:r>
              <a:rPr lang="ru-RU" b="1" i="1" dirty="0" smtClean="0">
                <a:cs typeface="Times New Roman" pitchFamily="18" charset="0"/>
              </a:rPr>
              <a:t>Вновь чьё-то место заняла?</a:t>
            </a:r>
            <a:br>
              <a:rPr lang="ru-RU" b="1" i="1" dirty="0" smtClean="0">
                <a:cs typeface="Times New Roman" pitchFamily="18" charset="0"/>
              </a:rPr>
            </a:br>
            <a:r>
              <a:rPr lang="ru-RU" sz="1800" b="1" i="1" dirty="0" smtClean="0">
                <a:cs typeface="Times New Roman" pitchFamily="18" charset="0"/>
              </a:rPr>
              <a:t/>
            </a:r>
            <a:br>
              <a:rPr lang="ru-RU" sz="1800" b="1" i="1" dirty="0" smtClean="0">
                <a:cs typeface="Times New Roman" pitchFamily="18" charset="0"/>
              </a:rPr>
            </a:br>
            <a:r>
              <a:rPr lang="ru-RU" b="1" i="1" dirty="0" smtClean="0">
                <a:cs typeface="Times New Roman" pitchFamily="18" charset="0"/>
              </a:rPr>
              <a:t>Исправь ошибки в пословицах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3933056"/>
            <a:ext cx="6120715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b="1" i="1" dirty="0" smtClean="0">
                <a:latin typeface="+mj-lt"/>
                <a:cs typeface="Times New Roman" pitchFamily="18" charset="0"/>
              </a:rPr>
              <a:t>От бобра </a:t>
            </a:r>
            <a:r>
              <a:rPr lang="ru-RU" sz="4000" b="1" i="1" dirty="0" err="1" smtClean="0">
                <a:latin typeface="+mj-lt"/>
                <a:cs typeface="Times New Roman" pitchFamily="18" charset="0"/>
              </a:rPr>
              <a:t>бобра</a:t>
            </a:r>
            <a:r>
              <a:rPr lang="ru-RU" sz="4000" b="1" i="1" dirty="0" smtClean="0">
                <a:latin typeface="+mj-lt"/>
                <a:cs typeface="Times New Roman" pitchFamily="18" charset="0"/>
              </a:rPr>
              <a:t> не ищут.</a:t>
            </a:r>
            <a:endParaRPr lang="ru-RU" sz="4000" b="1" i="1" dirty="0">
              <a:latin typeface="+mj-lt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4869160"/>
            <a:ext cx="4881721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b="1" i="1" dirty="0" smtClean="0">
                <a:latin typeface="+mj-lt"/>
                <a:cs typeface="Times New Roman" pitchFamily="18" charset="0"/>
              </a:rPr>
              <a:t>Один в золе не воин.</a:t>
            </a:r>
            <a:endParaRPr lang="ru-RU" sz="4000" b="1" i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 какой части речи относятся эти красивые слова: волшебный, сказочный, необыкновенный, загадочный, прекрасный?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cs typeface="Times New Roman" pitchFamily="18" charset="0"/>
              </a:rPr>
              <a:t>От добра </a:t>
            </a:r>
            <a:r>
              <a:rPr lang="ru-RU" sz="4000" b="1" dirty="0" err="1" smtClean="0">
                <a:cs typeface="Times New Roman" pitchFamily="18" charset="0"/>
              </a:rPr>
              <a:t>добра</a:t>
            </a:r>
            <a:r>
              <a:rPr lang="ru-RU" sz="4000" b="1" dirty="0" smtClean="0">
                <a:cs typeface="Times New Roman" pitchFamily="18" charset="0"/>
              </a:rPr>
              <a:t> не ищут.</a:t>
            </a:r>
            <a:br>
              <a:rPr lang="ru-RU" sz="4000" b="1" dirty="0" smtClean="0">
                <a:cs typeface="Times New Roman" pitchFamily="18" charset="0"/>
              </a:rPr>
            </a:b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2996952"/>
            <a:ext cx="49362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+mj-lt"/>
                <a:cs typeface="Times New Roman" pitchFamily="18" charset="0"/>
              </a:rPr>
              <a:t>Один в поле не воин.</a:t>
            </a:r>
            <a:endParaRPr lang="ru-RU" sz="4000" b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cs typeface="Times New Roman" pitchFamily="18" charset="0"/>
              </a:rPr>
              <a:t>Отгадай пословицу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>Обрати внимание на первые звуки изображений</a:t>
            </a:r>
            <a:endParaRPr lang="ru-RU" dirty="0"/>
          </a:p>
        </p:txBody>
      </p:sp>
      <p:pic>
        <p:nvPicPr>
          <p:cNvPr id="3" name="Рисунок 2" descr="http://topref.ru/main/images/125674/m4cd2cc6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44824"/>
            <a:ext cx="6264696" cy="3781654"/>
          </a:xfrm>
          <a:prstGeom prst="rect">
            <a:avLst/>
          </a:prstGeom>
          <a:ln w="190500" cap="sq">
            <a:solidFill>
              <a:schemeClr val="bg2">
                <a:lumMod val="20000"/>
                <a:lumOff val="8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cs typeface="Times New Roman" pitchFamily="18" charset="0"/>
              </a:rPr>
              <a:t>Тише едешь, дальше будешь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имя прилагательное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Он предметы оживляет, всех их в дело вовлекает, ЧТО им ДЕЛАТЬ говорит, строго сам за тем следит. Он три времени имеет и спрягаться он умеет. Детям строят много школ, чтоб все знали про ...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глагол</a:t>
            </a:r>
            <a:endParaRPr lang="ru-RU" sz="4000" b="1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Имя числительное – это….</a:t>
            </a:r>
            <a:endParaRPr lang="ru-RU" dirty="0"/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C000"/>
      </a:hlink>
      <a:folHlink>
        <a:srgbClr val="1A40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154</TotalTime>
  <Words>421</Words>
  <Application>Microsoft Office PowerPoint</Application>
  <PresentationFormat>Экран (4:3)</PresentationFormat>
  <Paragraphs>84</Paragraphs>
  <Slides>52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Тема Office</vt:lpstr>
      <vt:lpstr>Слайд 1</vt:lpstr>
      <vt:lpstr>Слайд 2</vt:lpstr>
      <vt:lpstr>Имя существительное – это…</vt:lpstr>
      <vt:lpstr>Имя Существительное – это самостоятельная часть речи, которая обозначает предмет и отвечает на вопросы «Кто?» и «Что?»</vt:lpstr>
      <vt:lpstr>К какой части речи относятся эти красивые слова: волшебный, сказочный, необыкновенный, загадочный, прекрасный? </vt:lpstr>
      <vt:lpstr>имя прилагательное</vt:lpstr>
      <vt:lpstr>Он предметы оживляет, всех их в дело вовлекает, ЧТО им ДЕЛАТЬ говорит, строго сам за тем следит. Он три времени имеет и спрягаться он умеет. Детям строят много школ, чтоб все знали про ...</vt:lpstr>
      <vt:lpstr>глагол</vt:lpstr>
      <vt:lpstr>Имя числительное – это….</vt:lpstr>
      <vt:lpstr>самостоятельная часть речи, которая обозначает число, количество и порядок предметов. Отвечает на вопросы: сколько? который? </vt:lpstr>
      <vt:lpstr>Какие части речи могут иметь род, число, падеж, время и лицо?</vt:lpstr>
      <vt:lpstr>Имя существительное, имя прилагательное, имя числительное и местоимение</vt:lpstr>
      <vt:lpstr>Что такое предложение?</vt:lpstr>
      <vt:lpstr>Предложение – это слово или несколько слов, которые выражают законченную мысль</vt:lpstr>
      <vt:lpstr>Какие бывают виды предложений по количеству грамматических основ?</vt:lpstr>
      <vt:lpstr>простое и сложное</vt:lpstr>
      <vt:lpstr>Какие члены предложения являются главными? </vt:lpstr>
      <vt:lpstr>подлежащее и сказуемое</vt:lpstr>
      <vt:lpstr>Сколько грамматических основ может быть в сложном предложении?</vt:lpstr>
      <vt:lpstr>2 и более</vt:lpstr>
      <vt:lpstr>Определите, какое предложение? Простое или сложное? Почему? Гремел гром, и ярко сверкала молния.</vt:lpstr>
      <vt:lpstr>предложение сложное, потому что в предложении 2 грамматические основы</vt:lpstr>
      <vt:lpstr>Назовите части слова.</vt:lpstr>
      <vt:lpstr>корень, приставка, суффикс, окончание, основа</vt:lpstr>
      <vt:lpstr>Окончание – это…</vt:lpstr>
      <vt:lpstr>изменяемая часть слова, которая служит для связи слов в словосочетании и предложении</vt:lpstr>
      <vt:lpstr>Какую часть слов выделяют дугой ?</vt:lpstr>
      <vt:lpstr>корень</vt:lpstr>
      <vt:lpstr>Основа слова – это…</vt:lpstr>
      <vt:lpstr>часть слова, без окончания</vt:lpstr>
      <vt:lpstr>Выполните разбор слова «красота» по составу.</vt:lpstr>
      <vt:lpstr>крас — корень,  от — суффикс,  а — окончание,  красот — основа слова.</vt:lpstr>
      <vt:lpstr>Именно это является наименьшей единицей устной речи</vt:lpstr>
      <vt:lpstr>Звук</vt:lpstr>
      <vt:lpstr>Этому числу равно количество букв русского алфавита</vt:lpstr>
      <vt:lpstr>33 буквы</vt:lpstr>
      <vt:lpstr>Прочитайте транскрипцию   [в р а с’и й’и  в ы п а л    а б’и л’н ы й’  с’н’э к]</vt:lpstr>
      <vt:lpstr>В России выпал обильный снег</vt:lpstr>
      <vt:lpstr>В каком слове есть звук [д']:  а) подпись;  б) ходьба;  в) гвоздь;  г) грядка?</vt:lpstr>
      <vt:lpstr>хо[д']ба</vt:lpstr>
      <vt:lpstr>Как изучающим фонетику может помочь фраза  «Пастух Фока, хочешь щец?»</vt:lpstr>
      <vt:lpstr>В данной фразе собраны  все глухие согласные.</vt:lpstr>
      <vt:lpstr>Продолжи пословицы</vt:lpstr>
      <vt:lpstr>510</vt:lpstr>
      <vt:lpstr>Подбери пословицу к рисунку</vt:lpstr>
      <vt:lpstr>За двумя зайцами погонишься – ни одного не поймаешь</vt:lpstr>
      <vt:lpstr>Составь из данных слов пословицу  Глаз, бревно, соринка, замечать, видеть, чужой, свой. </vt:lpstr>
      <vt:lpstr>В чужом глазу соринку видишь, в своем бревна не замечаешь.</vt:lpstr>
      <vt:lpstr> Пословица, тебя мы знаем,  Но не такою ты была:  Неужто буква озорная Вновь чьё-то место заняла?  Исправь ошибки в пословицах</vt:lpstr>
      <vt:lpstr>От добра добра не ищут. </vt:lpstr>
      <vt:lpstr>Отгадай пословицу. Обрати внимание на первые звуки изображений</vt:lpstr>
      <vt:lpstr>Тише едешь, дальше будешь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Дэнчик</dc:creator>
  <cp:lastModifiedBy>Снежана</cp:lastModifiedBy>
  <cp:revision>20</cp:revision>
  <dcterms:created xsi:type="dcterms:W3CDTF">2023-02-24T08:25:35Z</dcterms:created>
  <dcterms:modified xsi:type="dcterms:W3CDTF">2024-02-06T11:49:45Z</dcterms:modified>
</cp:coreProperties>
</file>